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96" r:id="rId2"/>
    <p:sldId id="261" r:id="rId3"/>
    <p:sldId id="319" r:id="rId4"/>
    <p:sldId id="329" r:id="rId5"/>
    <p:sldId id="339" r:id="rId6"/>
    <p:sldId id="341" r:id="rId7"/>
    <p:sldId id="337" r:id="rId8"/>
    <p:sldId id="340" r:id="rId9"/>
    <p:sldId id="342" r:id="rId10"/>
    <p:sldId id="343" r:id="rId11"/>
    <p:sldId id="338" r:id="rId12"/>
    <p:sldId id="344" r:id="rId13"/>
    <p:sldId id="34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E828B76-C7AD-47CD-BC55-BA8E4A6E37B3}">
          <p14:sldIdLst/>
        </p14:section>
        <p14:section name="封面页" id="{7EFE60C8-1DDB-354C-B89A-0A363BA689DE}">
          <p14:sldIdLst>
            <p14:sldId id="296"/>
          </p14:sldIdLst>
        </p14:section>
        <p14:section name="目录页" id="{09D71B5D-6FCE-DF43-9C42-B0C8153008AB}">
          <p14:sldIdLst>
            <p14:sldId id="261"/>
          </p14:sldIdLst>
        </p14:section>
        <p14:section name="主体" id="{251F89AD-32F2-AD48-AE3E-E1E483A1DB66}">
          <p14:sldIdLst>
            <p14:sldId id="319"/>
            <p14:sldId id="329"/>
            <p14:sldId id="339"/>
            <p14:sldId id="341"/>
            <p14:sldId id="337"/>
            <p14:sldId id="340"/>
            <p14:sldId id="342"/>
            <p14:sldId id="343"/>
            <p14:sldId id="338"/>
            <p14:sldId id="344"/>
            <p14:sldId id="34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7728"/>
    <a:srgbClr val="F2A16A"/>
    <a:srgbClr val="FBB957"/>
    <a:srgbClr val="F9CB8B"/>
    <a:srgbClr val="E9DDB6"/>
    <a:srgbClr val="4472C4"/>
    <a:srgbClr val="1166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85" autoAdjust="0"/>
  </p:normalViewPr>
  <p:slideViewPr>
    <p:cSldViewPr snapToGrid="0">
      <p:cViewPr varScale="1">
        <p:scale>
          <a:sx n="107" d="100"/>
          <a:sy n="107" d="100"/>
        </p:scale>
        <p:origin x="108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5B04C4-7EBB-41CC-B119-023CFF6CD3C2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455C7-5336-45D5-8366-E17D016D25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050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87342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3588E-4988-5463-F5CF-990DAC4A1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CAA5435-2678-109E-DC0D-A601F44D5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3CE430-AB19-3838-DD7B-1860AB0C3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33B191-F7CE-C850-7498-E7D1E89E23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7797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A6E86-B4C9-46F1-A6DB-126579BFC5C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8970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3588E-4988-5463-F5CF-990DAC4A1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CAA5435-2678-109E-DC0D-A601F44D5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3CE430-AB19-3838-DD7B-1860AB0C3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33B191-F7CE-C850-7498-E7D1E89E23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27467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3588E-4988-5463-F5CF-990DAC4A1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CAA5435-2678-109E-DC0D-A601F44D5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3CE430-AB19-3838-DD7B-1860AB0C3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33B191-F7CE-C850-7498-E7D1E89E23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9478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2938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4070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3588E-4988-5463-F5CF-990DAC4A1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CAA5435-2678-109E-DC0D-A601F44D5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3CE430-AB19-3838-DD7B-1860AB0C3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33B191-F7CE-C850-7498-E7D1E89E23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5272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3588E-4988-5463-F5CF-990DAC4A1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CAA5435-2678-109E-DC0D-A601F44D5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3CE430-AB19-3838-DD7B-1860AB0C3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33B191-F7CE-C850-7498-E7D1E89E23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4333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3588E-4988-5463-F5CF-990DAC4A1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CAA5435-2678-109E-DC0D-A601F44D5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3CE430-AB19-3838-DD7B-1860AB0C3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33B191-F7CE-C850-7498-E7D1E89E23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85570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A6E86-B4C9-46F1-A6DB-126579BFC5C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9787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3588E-4988-5463-F5CF-990DAC4A1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CAA5435-2678-109E-DC0D-A601F44D5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3CE430-AB19-3838-DD7B-1860AB0C3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33B191-F7CE-C850-7498-E7D1E89E23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9804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3588E-4988-5463-F5CF-990DAC4A1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CAA5435-2678-109E-DC0D-A601F44D5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33CE430-AB19-3838-DD7B-1860AB0C3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33B191-F7CE-C850-7498-E7D1E89E23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FA6E86-B4C9-46F1-A6DB-126579BFC5CE}" type="slidenum">
              <a:rPr lang="zh-CN" altLang="en-US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634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5B12C9-E308-1298-FEDF-1F79FA258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A39F95-EE81-9523-1902-9E97CFA4CE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69EA3A-DA2F-CC9D-5050-886A8BB0D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A6061C-FC9E-590F-80BA-405C8B0A4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688D73-FDE4-ACD9-95F7-C0311F45A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712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B8EE1E-D679-1291-4E28-1FB3C0477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CA5738-7336-B09F-30CB-215370B0EB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643BDF-7504-BDCB-8547-A7DFDF637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8F51CB-771D-586A-A519-7D9E8D504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24EC5E-6698-A878-7898-F28E00F65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676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6391EAE-777C-191B-0D4C-11E16EA0E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08CDCBC-4ACA-901D-65B7-0DE3758DA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5036E7-82AB-313E-55D6-F7002CB98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1EDFED-B2E9-068B-2DF5-AD31A85ED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08D31D-81F8-7C6E-7608-0E253E8D9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434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3CA9D0-39B5-30F9-D56A-843760373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4C9DE4-953C-8638-46B9-4D58BA051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D0F07F-B994-65BC-DCAA-9F03CFF8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910B14-35E3-1CC3-230C-01039CDF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2028AA-249B-1B77-37B4-207B74865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73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D31B94-FF4B-321D-00D5-1F6D90CCB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9948F2-F78D-1CA8-533C-C78E5B138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944E24-E474-9059-E66B-D380A6CE5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BECEC9-A4D6-7A5F-2902-A14DC2C9D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EF37E9-3811-2EB3-2BF5-7956E6BE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470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919FF3-E6E1-203D-A81F-2F5B7007B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0C5EAC-2A85-A155-B2FD-74BB094F5C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9B3C70-3709-81A4-1FA1-78CD5020FD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4E3AEE-CBBF-476F-C80C-377312E27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A7AA384-FABA-C3CD-0A21-4B780F915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5B2E6C-EF65-AF5D-8FC0-A5F6B5AAD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62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276AC-5E8A-5016-A88C-D416D51C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62A97D1-10A7-0796-333E-90F217FA4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1D346B-492B-08AD-8770-DEFCE0C32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2AB81F-E543-1D92-7CB0-E3BFE490C0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A541C31-7494-33E8-5356-4A3F140261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E713D56-E173-7E4C-8E4B-35A241F4F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1D3FF32-7650-3B50-FDE5-2917A645A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3C6C67A-139D-68C4-CE77-FEEBBFE5A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358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4C8DD-73D9-0537-E3FE-4CA39EA5F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4B33AC0-E9B9-947D-5558-C7C240391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CA2416-BA05-CDB0-C6E9-4FD712031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3E46F91-4011-2213-881B-53F065E58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242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9C27B1C-6E78-F9B2-99A6-F8172E5F8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CB16DA0-A8F4-E768-1F1E-3855E5F49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99A20B-EE3D-E93B-9EC9-3DE0B473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512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BDC898-6BDC-307F-6D9D-E5B31BDBF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B45A62-F07A-3EF3-D9FF-05B968F89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FBD272-62B2-E986-2DDD-2F3C4EC230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80303E6-68A4-451B-C074-B1ED8DD08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05947B-16DF-4541-BE21-120649A5E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AC5886-4377-AA0B-4EDF-EE791CF1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487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54D0A5-98E9-4068-23A5-88792FE03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07505B8-71B7-7116-37A7-F6328F273C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70FD57E-2600-6182-5915-6B2157E6C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39F135-C262-8166-6021-356E037B6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97112B-EAC1-8336-B016-C07BAA817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CDDC57-18C7-CDF4-EE78-D46DC3BBA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680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C605422-A08C-6839-CCD5-4ABEE47D8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3A1822-A0F8-A0D5-F41F-E1DD9C35A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638C32-ACA2-E5BB-0BE3-E7FC413F52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5EC0F-96CA-4870-94D7-E8C8FC8A2EE3}" type="datetimeFigureOut">
              <a:rPr lang="zh-CN" altLang="en-US" smtClean="0"/>
              <a:t>2024/5/5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324064-CADC-8F8A-6132-2FB27CE39A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739681-095A-E9A9-21AA-9A14E61913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8FA98-9BDF-4EF2-8579-9D9F9BD757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991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B81AEDC-A445-EE84-11B7-BD8F3F77AC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100" r="22110"/>
          <a:stretch/>
        </p:blipFill>
        <p:spPr>
          <a:xfrm>
            <a:off x="0" y="0"/>
            <a:ext cx="6660754" cy="6858000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69685EC9-BFEF-4FFF-B095-73CF8D6D8ACB}"/>
              </a:ext>
            </a:extLst>
          </p:cNvPr>
          <p:cNvSpPr txBox="1"/>
          <p:nvPr/>
        </p:nvSpPr>
        <p:spPr>
          <a:xfrm>
            <a:off x="7079853" y="5301027"/>
            <a:ext cx="4891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黎可乐   范轩   董雯   祁浩杰   俞舒景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1C1751C-C445-479D-B0CB-4265CB7AF5D9}"/>
              </a:ext>
            </a:extLst>
          </p:cNvPr>
          <p:cNvSpPr txBox="1"/>
          <p:nvPr/>
        </p:nvSpPr>
        <p:spPr>
          <a:xfrm>
            <a:off x="7079853" y="2114247"/>
            <a:ext cx="41088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rgbClr val="F2A16A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微生物</a:t>
            </a:r>
            <a:endParaRPr lang="en-US" altLang="zh-CN" sz="6000" dirty="0">
              <a:solidFill>
                <a:srgbClr val="F2A16A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r>
              <a:rPr lang="zh-CN" altLang="en-US" sz="6000" dirty="0">
                <a:solidFill>
                  <a:srgbClr val="F2A16A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与作物生产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CAFA7818-C91D-4F7B-82E6-8D1243268DF7}"/>
              </a:ext>
            </a:extLst>
          </p:cNvPr>
          <p:cNvSpPr txBox="1"/>
          <p:nvPr/>
        </p:nvSpPr>
        <p:spPr>
          <a:xfrm>
            <a:off x="7079852" y="4210196"/>
            <a:ext cx="4891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Microbiology And Crop Production</a:t>
            </a:r>
          </a:p>
          <a:p>
            <a:pPr algn="dist"/>
            <a:endParaRPr lang="en-US" altLang="zh-CN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D40FBEB-FBFE-804E-A37F-359F411A96C2}"/>
              </a:ext>
            </a:extLst>
          </p:cNvPr>
          <p:cNvSpPr/>
          <p:nvPr/>
        </p:nvSpPr>
        <p:spPr>
          <a:xfrm>
            <a:off x="7079853" y="5144868"/>
            <a:ext cx="4891386" cy="646331"/>
          </a:xfrm>
          <a:prstGeom prst="rect">
            <a:avLst/>
          </a:prstGeom>
          <a:noFill/>
          <a:ln w="9525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26998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726C0-FCAB-9FB8-E110-4DAE7FB5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9431F3C-0101-37C9-44E1-5945E9B2C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F9A8E90-4036-1207-DEEA-7E9278B39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45DE03F-FADE-A075-43B5-64C998D0C169}"/>
              </a:ext>
            </a:extLst>
          </p:cNvPr>
          <p:cNvSpPr/>
          <p:nvPr/>
        </p:nvSpPr>
        <p:spPr>
          <a:xfrm>
            <a:off x="155575" y="188913"/>
            <a:ext cx="11880850" cy="6480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F75C0"/>
                </a:solidFill>
                <a:latin typeface="Source Han Sans CN Regular" panose="020B0500000000000000" pitchFamily="34" charset="-128"/>
                <a:ea typeface="Source Han Sans CN Regular" panose="020B0500000000000000" pitchFamily="34" charset="-128"/>
              </a:rPr>
              <a:t> </a:t>
            </a:r>
            <a:endParaRPr lang="zh-CN" altLang="en-US" dirty="0">
              <a:solidFill>
                <a:srgbClr val="0F75C0"/>
              </a:solidFill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B51403-43BD-5B47-FB8F-FF37A2A7A1C7}"/>
              </a:ext>
            </a:extLst>
          </p:cNvPr>
          <p:cNvSpPr txBox="1"/>
          <p:nvPr/>
        </p:nvSpPr>
        <p:spPr>
          <a:xfrm>
            <a:off x="3763425" y="235592"/>
            <a:ext cx="46651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2.3 </a:t>
            </a:r>
            <a:r>
              <a:rPr lang="zh-CN" altLang="en-US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微生物产生有毒物质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48F8789-D67B-6FD4-7EB1-A8585570931C}"/>
              </a:ext>
            </a:extLst>
          </p:cNvPr>
          <p:cNvCxnSpPr>
            <a:cxnSpLocks/>
          </p:cNvCxnSpPr>
          <p:nvPr/>
        </p:nvCxnSpPr>
        <p:spPr>
          <a:xfrm>
            <a:off x="4105275" y="758812"/>
            <a:ext cx="3952875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21B9CD5-DABA-764B-6907-1EBC821A8E82}"/>
              </a:ext>
            </a:extLst>
          </p:cNvPr>
          <p:cNvSpPr txBox="1"/>
          <p:nvPr/>
        </p:nvSpPr>
        <p:spPr>
          <a:xfrm>
            <a:off x="6263849" y="2068609"/>
            <a:ext cx="5283196" cy="2935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A.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有毒物质通过根系吸收进入作物体内，影响作物的生理代谢过程，导致作物</a:t>
            </a:r>
            <a:r>
              <a:rPr lang="zh-CN" altLang="en-US" sz="24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生长异常</a:t>
            </a:r>
            <a:endParaRPr lang="en-US" altLang="zh-CN" sz="2400" dirty="0">
              <a:solidFill>
                <a:schemeClr val="accent2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B.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有毒物质</a:t>
            </a:r>
            <a:r>
              <a:rPr lang="zh-CN" altLang="en-US" sz="24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对人体健康产生潜在威胁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EA8F347-8C12-24F4-D981-10539068A8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29" y="2011712"/>
            <a:ext cx="5000566" cy="340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B39297B-7074-ED42-EFA9-C2D9BD4B6F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3" r="38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0FEF60E-2B50-1A5E-1A4C-DE674231B7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CN Regular" panose="020B0500000000000000" pitchFamily="34" charset="-128"/>
              <a:ea typeface="Source Han Sans CN Regular" panose="020B0500000000000000" pitchFamily="34" charset="-128"/>
              <a:cs typeface="+mn-cs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4C2C965-166C-4239-AF54-0967B8DE0439}"/>
              </a:ext>
            </a:extLst>
          </p:cNvPr>
          <p:cNvSpPr/>
          <p:nvPr/>
        </p:nvSpPr>
        <p:spPr>
          <a:xfrm>
            <a:off x="5459478" y="1810335"/>
            <a:ext cx="1282700" cy="1282700"/>
          </a:xfrm>
          <a:prstGeom prst="ellipse">
            <a:avLst/>
          </a:prstGeom>
          <a:noFill/>
          <a:ln w="57150">
            <a:solidFill>
              <a:srgbClr val="F2A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358B9"/>
              </a:solidFill>
              <a:effectLst/>
              <a:uLnTx/>
              <a:uFillTx/>
              <a:latin typeface="Source Han Sans CN Regular" panose="020B0500000000000000" pitchFamily="34" charset="-128"/>
              <a:ea typeface="Source Han Sans CN Regular" panose="020B0500000000000000" pitchFamily="34" charset="-128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EC9F3BA-34F4-441D-AB6F-A75DEB1E986D}"/>
              </a:ext>
            </a:extLst>
          </p:cNvPr>
          <p:cNvSpPr txBox="1"/>
          <p:nvPr/>
        </p:nvSpPr>
        <p:spPr>
          <a:xfrm>
            <a:off x="5704244" y="2097742"/>
            <a:ext cx="783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0</a:t>
            </a:r>
            <a:r>
              <a:rPr lang="en-US" altLang="zh-CN" sz="4000" dirty="0">
                <a:solidFill>
                  <a:prstClr val="white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3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A3DF1F4-63F1-4F2B-95F2-9B3B6BD6AD61}"/>
              </a:ext>
            </a:extLst>
          </p:cNvPr>
          <p:cNvSpPr txBox="1"/>
          <p:nvPr/>
        </p:nvSpPr>
        <p:spPr>
          <a:xfrm>
            <a:off x="4278481" y="3429000"/>
            <a:ext cx="3635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改良措施</a:t>
            </a:r>
          </a:p>
        </p:txBody>
      </p:sp>
    </p:spTree>
    <p:extLst>
      <p:ext uri="{BB962C8B-B14F-4D97-AF65-F5344CB8AC3E}">
        <p14:creationId xmlns:p14="http://schemas.microsoft.com/office/powerpoint/2010/main" val="4233857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726C0-FCAB-9FB8-E110-4DAE7FB5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9431F3C-0101-37C9-44E1-5945E9B2C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F9A8E90-4036-1207-DEEA-7E9278B39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45DE03F-FADE-A075-43B5-64C998D0C169}"/>
              </a:ext>
            </a:extLst>
          </p:cNvPr>
          <p:cNvSpPr/>
          <p:nvPr/>
        </p:nvSpPr>
        <p:spPr>
          <a:xfrm>
            <a:off x="155575" y="188913"/>
            <a:ext cx="11880850" cy="6480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F75C0"/>
                </a:solidFill>
                <a:latin typeface="Source Han Sans CN Regular" panose="020B0500000000000000" pitchFamily="34" charset="-128"/>
                <a:ea typeface="Source Han Sans CN Regular" panose="020B0500000000000000" pitchFamily="34" charset="-128"/>
              </a:rPr>
              <a:t> </a:t>
            </a:r>
            <a:endParaRPr lang="zh-CN" altLang="en-US" dirty="0">
              <a:solidFill>
                <a:srgbClr val="0F75C0"/>
              </a:solidFill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21B9CD5-DABA-764B-6907-1EBC821A8E82}"/>
              </a:ext>
            </a:extLst>
          </p:cNvPr>
          <p:cNvSpPr txBox="1"/>
          <p:nvPr/>
        </p:nvSpPr>
        <p:spPr>
          <a:xfrm>
            <a:off x="358588" y="3526037"/>
            <a:ext cx="11474824" cy="2778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A.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 针对病原微生物的威胁，可以通过</a:t>
            </a:r>
            <a:r>
              <a:rPr lang="zh-CN" altLang="en-US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生物防治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方法来应对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B.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对于土壤污染问题，可以</a:t>
            </a:r>
            <a:r>
              <a:rPr lang="zh-CN" altLang="en-US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加强土壤管理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，改善土壤环境</a:t>
            </a: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C.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为了减轻微生物与作物之间的养分竞争，可以</a:t>
            </a:r>
            <a:r>
              <a:rPr lang="zh-CN" altLang="en-US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优化施肥方案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，确保作物获得充足的养分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D.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针对微生物可能产生的有毒物质问题，可以通过选择抗性品种或进行</a:t>
            </a:r>
            <a:r>
              <a:rPr lang="zh-CN" altLang="en-US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遗传改良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来提高作物的抗毒能力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E.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为了综合防治微生物对作物生产的不良影响，可以采取</a:t>
            </a:r>
            <a:r>
              <a:rPr lang="zh-CN" altLang="en-US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综合性的管理措施</a:t>
            </a:r>
          </a:p>
        </p:txBody>
      </p:sp>
      <p:pic>
        <p:nvPicPr>
          <p:cNvPr id="2" name="图片 1" descr="2024-04-15 19:17:42.259000">
            <a:extLst>
              <a:ext uri="{FF2B5EF4-FFF2-40B4-BE49-F238E27FC236}">
                <a16:creationId xmlns:a16="http://schemas.microsoft.com/office/drawing/2014/main" id="{045CCAB9-C393-9F30-686C-A4BD497BDC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717" y="730176"/>
            <a:ext cx="1472565" cy="25215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955A0C8-8BE0-E37F-AB50-8C779C8BE8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222" y="886605"/>
            <a:ext cx="3824849" cy="213909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E6D1504-0A7C-D2EE-A8BD-9C578D616D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928" y="886605"/>
            <a:ext cx="4113478" cy="213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738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726C0-FCAB-9FB8-E110-4DAE7FB5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9431F3C-0101-37C9-44E1-5945E9B2C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F9A8E90-4036-1207-DEEA-7E9278B39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45DE03F-FADE-A075-43B5-64C998D0C169}"/>
              </a:ext>
            </a:extLst>
          </p:cNvPr>
          <p:cNvSpPr/>
          <p:nvPr/>
        </p:nvSpPr>
        <p:spPr>
          <a:xfrm>
            <a:off x="155575" y="188913"/>
            <a:ext cx="11880850" cy="6480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F75C0"/>
                </a:solidFill>
                <a:latin typeface="Source Han Sans CN Regular" panose="020B0500000000000000" pitchFamily="34" charset="-128"/>
                <a:ea typeface="Source Han Sans CN Regular" panose="020B0500000000000000" pitchFamily="34" charset="-128"/>
              </a:rPr>
              <a:t> </a:t>
            </a:r>
            <a:endParaRPr lang="zh-CN" altLang="en-US" dirty="0">
              <a:solidFill>
                <a:srgbClr val="0F75C0"/>
              </a:solidFill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21B9CD5-DABA-764B-6907-1EBC821A8E82}"/>
              </a:ext>
            </a:extLst>
          </p:cNvPr>
          <p:cNvSpPr txBox="1"/>
          <p:nvPr/>
        </p:nvSpPr>
        <p:spPr>
          <a:xfrm>
            <a:off x="3227155" y="1195553"/>
            <a:ext cx="8543364" cy="4942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A.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微生物菌剂是指目标微生物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(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有效菌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经过工业化生产扩繁后，利用多孔的物质作为吸附剂，吸附菌体的发酵液加工制成的活菌制剂。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B.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微生物菌剂分类</a:t>
            </a:r>
          </a:p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按剂型可分为：液体、粉剂、颗粒型。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C.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正确使用微生物菌剂</a:t>
            </a:r>
          </a:p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在播种前，可以</a:t>
            </a:r>
            <a:r>
              <a:rPr lang="zh-CN" altLang="en-US" sz="16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将微生物菌剂与种子混合拌匀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，以提高种子的发芽率和促进幼苗生长。在作物生长过程中，也可以将微生物菌剂与肥料混合使用，为作物提供持续的养分支持。</a:t>
            </a:r>
          </a:p>
          <a:p>
            <a:pPr>
              <a:lnSpc>
                <a:spcPct val="200000"/>
              </a:lnSpc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D.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注意事项</a:t>
            </a:r>
          </a:p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施用时间：由于夏季光照强，紫外线可能会威胁微生物菌剂中的有益菌存活，因此建议在</a:t>
            </a:r>
            <a:r>
              <a:rPr lang="en-US" altLang="zh-CN" sz="16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4-9</a:t>
            </a:r>
            <a:r>
              <a:rPr lang="zh-CN" altLang="en-US" sz="16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月时避开紫外线照射强烈的时期施肥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。阴天或晴天的上午、傍晚是施用微生物菌剂的较好时机。</a:t>
            </a:r>
          </a:p>
        </p:txBody>
      </p:sp>
      <p:pic>
        <p:nvPicPr>
          <p:cNvPr id="3" name="图片 2" descr="2024-04-15 19:19:13.975000">
            <a:extLst>
              <a:ext uri="{FF2B5EF4-FFF2-40B4-BE49-F238E27FC236}">
                <a16:creationId xmlns:a16="http://schemas.microsoft.com/office/drawing/2014/main" id="{FF400A03-8EBF-9B7A-FE9E-DEB70882CF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056" r="14776"/>
          <a:stretch/>
        </p:blipFill>
        <p:spPr>
          <a:xfrm>
            <a:off x="427410" y="1040391"/>
            <a:ext cx="2533839" cy="463426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2C3A982-A56B-B18E-BB4C-F50990728CBD}"/>
              </a:ext>
            </a:extLst>
          </p:cNvPr>
          <p:cNvSpPr txBox="1"/>
          <p:nvPr/>
        </p:nvSpPr>
        <p:spPr>
          <a:xfrm>
            <a:off x="3227155" y="248738"/>
            <a:ext cx="2450540" cy="831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微生物菌剂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6532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BF8FCFE7-AA05-4832-6BD6-9ADF8CAEC3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24" b="24765"/>
          <a:stretch/>
        </p:blipFill>
        <p:spPr>
          <a:xfrm>
            <a:off x="0" y="0"/>
            <a:ext cx="12192000" cy="3197778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178A3C73-4BB2-DF93-01BE-DADAC0566641}"/>
              </a:ext>
            </a:extLst>
          </p:cNvPr>
          <p:cNvGrpSpPr/>
          <p:nvPr/>
        </p:nvGrpSpPr>
        <p:grpSpPr>
          <a:xfrm>
            <a:off x="528698" y="1881927"/>
            <a:ext cx="2260600" cy="2336800"/>
            <a:chOff x="503236" y="1378844"/>
            <a:chExt cx="2260600" cy="2336800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817DF811-457F-4DD5-B774-73EE2A94361C}"/>
                </a:ext>
              </a:extLst>
            </p:cNvPr>
            <p:cNvSpPr/>
            <p:nvPr/>
          </p:nvSpPr>
          <p:spPr>
            <a:xfrm>
              <a:off x="503236" y="1378844"/>
              <a:ext cx="2260600" cy="2336800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9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9966"/>
                </a:solidFill>
                <a:latin typeface="Source Han Sans CN Regular" panose="020B0500000000000000" pitchFamily="34" charset="-128"/>
                <a:ea typeface="Source Han Sans CN Regular" panose="020B0500000000000000" pitchFamily="34" charset="-128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D40F73A-A1B2-47DB-B289-3AFA316410FC}"/>
                </a:ext>
              </a:extLst>
            </p:cNvPr>
            <p:cNvSpPr txBox="1"/>
            <p:nvPr/>
          </p:nvSpPr>
          <p:spPr>
            <a:xfrm>
              <a:off x="914401" y="1930984"/>
              <a:ext cx="15578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目 录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183C673-CD05-4318-8B17-FD14C614FCD6}"/>
                </a:ext>
              </a:extLst>
            </p:cNvPr>
            <p:cNvSpPr txBox="1"/>
            <p:nvPr/>
          </p:nvSpPr>
          <p:spPr>
            <a:xfrm>
              <a:off x="794807" y="2639888"/>
              <a:ext cx="16774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>
                  <a:solidFill>
                    <a:schemeClr val="bg1"/>
                  </a:solidFill>
                  <a:latin typeface="Source Han Sans CN Medium" panose="020B0500000000000000" pitchFamily="34" charset="-128"/>
                  <a:ea typeface="Source Han Sans CN Medium" panose="020B0500000000000000" pitchFamily="34" charset="-128"/>
                </a:rPr>
                <a:t>CONTENTS</a:t>
              </a:r>
              <a:endParaRPr lang="zh-CN" altLang="en-US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4D76303-3FE4-9420-D2F3-884BC803B28B}"/>
              </a:ext>
            </a:extLst>
          </p:cNvPr>
          <p:cNvGrpSpPr/>
          <p:nvPr/>
        </p:nvGrpSpPr>
        <p:grpSpPr>
          <a:xfrm>
            <a:off x="1393805" y="4672611"/>
            <a:ext cx="9404390" cy="1614320"/>
            <a:chOff x="1393805" y="4439361"/>
            <a:chExt cx="9404390" cy="1614320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F18E4FD-32D5-1D43-8BC7-6ABBFA613FA9}"/>
                </a:ext>
              </a:extLst>
            </p:cNvPr>
            <p:cNvGrpSpPr/>
            <p:nvPr/>
          </p:nvGrpSpPr>
          <p:grpSpPr>
            <a:xfrm>
              <a:off x="1393805" y="4439361"/>
              <a:ext cx="2493594" cy="1614320"/>
              <a:chOff x="840125" y="4166850"/>
              <a:chExt cx="2493594" cy="1614320"/>
            </a:xfrm>
          </p:grpSpPr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A06A00D-518A-494D-9A0B-688F44F3EF6B}"/>
                  </a:ext>
                </a:extLst>
              </p:cNvPr>
              <p:cNvSpPr txBox="1"/>
              <p:nvPr/>
            </p:nvSpPr>
            <p:spPr>
              <a:xfrm>
                <a:off x="1744021" y="4248140"/>
                <a:ext cx="6858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accent2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1</a:t>
                </a:r>
                <a:endParaRPr lang="zh-CN" altLang="en-US" sz="2800" dirty="0">
                  <a:solidFill>
                    <a:schemeClr val="accent2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A738702-C7CF-4E75-BA4A-52E880E5D0C6}"/>
                  </a:ext>
                </a:extLst>
              </p:cNvPr>
              <p:cNvSpPr txBox="1"/>
              <p:nvPr/>
            </p:nvSpPr>
            <p:spPr>
              <a:xfrm>
                <a:off x="840125" y="5073284"/>
                <a:ext cx="249359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100" dirty="0">
                    <a:solidFill>
                      <a:srgbClr val="EC7728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微生物对作物生产的益处</a:t>
                </a:r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E3266589-0EC6-4AF7-B25F-508BA7CD1DBC}"/>
                  </a:ext>
                </a:extLst>
              </p:cNvPr>
              <p:cNvSpPr/>
              <p:nvPr/>
            </p:nvSpPr>
            <p:spPr>
              <a:xfrm>
                <a:off x="1744021" y="4166850"/>
                <a:ext cx="685800" cy="685800"/>
              </a:xfrm>
              <a:prstGeom prst="ellipse">
                <a:avLst/>
              </a:prstGeom>
              <a:noFill/>
              <a:ln w="31750">
                <a:solidFill>
                  <a:schemeClr val="accent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1299FF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</a:endParaRPr>
              </a:p>
            </p:txBody>
          </p:sp>
        </p:grp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7DAC2489-E1A1-0291-871D-9ED36FC46964}"/>
                </a:ext>
              </a:extLst>
            </p:cNvPr>
            <p:cNvGrpSpPr/>
            <p:nvPr/>
          </p:nvGrpSpPr>
          <p:grpSpPr>
            <a:xfrm>
              <a:off x="4849203" y="4439361"/>
              <a:ext cx="2493594" cy="1614320"/>
              <a:chOff x="840125" y="4166850"/>
              <a:chExt cx="2493594" cy="1614320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32B796DB-D48D-4A49-EB1B-2943A442A93E}"/>
                  </a:ext>
                </a:extLst>
              </p:cNvPr>
              <p:cNvSpPr txBox="1"/>
              <p:nvPr/>
            </p:nvSpPr>
            <p:spPr>
              <a:xfrm>
                <a:off x="1744021" y="4248140"/>
                <a:ext cx="6858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accent2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2</a:t>
                </a:r>
                <a:endParaRPr lang="zh-CN" altLang="en-US" sz="2800" dirty="0">
                  <a:solidFill>
                    <a:schemeClr val="accent2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867710A3-8C26-1944-5AFD-70AC1F5AC313}"/>
                  </a:ext>
                </a:extLst>
              </p:cNvPr>
              <p:cNvSpPr txBox="1"/>
              <p:nvPr/>
            </p:nvSpPr>
            <p:spPr>
              <a:xfrm>
                <a:off x="840125" y="5073284"/>
                <a:ext cx="249359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100" dirty="0">
                    <a:solidFill>
                      <a:srgbClr val="EC7728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微生物对作物生产的弊端</a:t>
                </a:r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5950554-069C-41D6-E335-C6E72D3319F5}"/>
                  </a:ext>
                </a:extLst>
              </p:cNvPr>
              <p:cNvSpPr/>
              <p:nvPr/>
            </p:nvSpPr>
            <p:spPr>
              <a:xfrm>
                <a:off x="1744021" y="4166850"/>
                <a:ext cx="685800" cy="685800"/>
              </a:xfrm>
              <a:prstGeom prst="ellipse">
                <a:avLst/>
              </a:prstGeom>
              <a:noFill/>
              <a:ln w="31750">
                <a:solidFill>
                  <a:schemeClr val="accent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1299FF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</a:endParaRPr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DDE0217-73DC-01A3-5C56-358EFD892A9E}"/>
                </a:ext>
              </a:extLst>
            </p:cNvPr>
            <p:cNvGrpSpPr/>
            <p:nvPr/>
          </p:nvGrpSpPr>
          <p:grpSpPr>
            <a:xfrm>
              <a:off x="8304601" y="4439361"/>
              <a:ext cx="2493594" cy="1306544"/>
              <a:chOff x="840125" y="4166850"/>
              <a:chExt cx="2493594" cy="1306544"/>
            </a:xfrm>
          </p:grpSpPr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2AB6AF04-9308-1FD3-4FE8-32B1721F44CA}"/>
                  </a:ext>
                </a:extLst>
              </p:cNvPr>
              <p:cNvSpPr txBox="1"/>
              <p:nvPr/>
            </p:nvSpPr>
            <p:spPr>
              <a:xfrm>
                <a:off x="1744021" y="4259712"/>
                <a:ext cx="6858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accent2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3</a:t>
                </a:r>
                <a:endParaRPr lang="zh-CN" altLang="en-US" sz="2800" dirty="0">
                  <a:solidFill>
                    <a:schemeClr val="accent2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F9737BEB-61F8-0DC7-20F0-D30B87DB8C45}"/>
                  </a:ext>
                </a:extLst>
              </p:cNvPr>
              <p:cNvSpPr txBox="1"/>
              <p:nvPr/>
            </p:nvSpPr>
            <p:spPr>
              <a:xfrm>
                <a:off x="840125" y="5073284"/>
                <a:ext cx="249359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100" dirty="0">
                    <a:solidFill>
                      <a:srgbClr val="EC7728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改良措施</a:t>
                </a:r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76A7FE95-BFA8-290E-24BD-BE3F8C3AD030}"/>
                  </a:ext>
                </a:extLst>
              </p:cNvPr>
              <p:cNvSpPr/>
              <p:nvPr/>
            </p:nvSpPr>
            <p:spPr>
              <a:xfrm>
                <a:off x="1744021" y="4166850"/>
                <a:ext cx="685800" cy="685800"/>
              </a:xfrm>
              <a:prstGeom prst="ellipse">
                <a:avLst/>
              </a:prstGeom>
              <a:noFill/>
              <a:ln w="31750">
                <a:solidFill>
                  <a:schemeClr val="accent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1299FF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3044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B39297B-7074-ED42-EFA9-C2D9BD4B6F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3" r="38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0FEF60E-2B50-1A5E-1A4C-DE674231B7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4C2C965-166C-4239-AF54-0967B8DE0439}"/>
              </a:ext>
            </a:extLst>
          </p:cNvPr>
          <p:cNvSpPr/>
          <p:nvPr/>
        </p:nvSpPr>
        <p:spPr>
          <a:xfrm>
            <a:off x="5459478" y="1810335"/>
            <a:ext cx="1282700" cy="1282700"/>
          </a:xfrm>
          <a:prstGeom prst="ellipse">
            <a:avLst/>
          </a:prstGeom>
          <a:noFill/>
          <a:ln w="57150">
            <a:solidFill>
              <a:srgbClr val="F2A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58B9"/>
              </a:solidFill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EC9F3BA-34F4-441D-AB6F-A75DEB1E986D}"/>
              </a:ext>
            </a:extLst>
          </p:cNvPr>
          <p:cNvSpPr txBox="1"/>
          <p:nvPr/>
        </p:nvSpPr>
        <p:spPr>
          <a:xfrm>
            <a:off x="5704244" y="2097742"/>
            <a:ext cx="783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01</a:t>
            </a:r>
            <a:endParaRPr lang="zh-CN" altLang="en-US" sz="4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A3DF1F4-63F1-4F2B-95F2-9B3B6BD6AD61}"/>
              </a:ext>
            </a:extLst>
          </p:cNvPr>
          <p:cNvSpPr txBox="1"/>
          <p:nvPr/>
        </p:nvSpPr>
        <p:spPr>
          <a:xfrm>
            <a:off x="4278481" y="3429000"/>
            <a:ext cx="36350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1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微生物对作物生产的益处</a:t>
            </a:r>
          </a:p>
        </p:txBody>
      </p:sp>
    </p:spTree>
    <p:extLst>
      <p:ext uri="{BB962C8B-B14F-4D97-AF65-F5344CB8AC3E}">
        <p14:creationId xmlns:p14="http://schemas.microsoft.com/office/powerpoint/2010/main" val="1741700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726C0-FCAB-9FB8-E110-4DAE7FB5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9431F3C-0101-37C9-44E1-5945E9B2C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F9A8E90-4036-1207-DEEA-7E9278B39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45DE03F-FADE-A075-43B5-64C998D0C169}"/>
              </a:ext>
            </a:extLst>
          </p:cNvPr>
          <p:cNvSpPr/>
          <p:nvPr/>
        </p:nvSpPr>
        <p:spPr>
          <a:xfrm>
            <a:off x="155575" y="188913"/>
            <a:ext cx="11880850" cy="6480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F75C0"/>
                </a:solidFill>
                <a:latin typeface="Source Han Sans CN Regular" panose="020B0500000000000000" pitchFamily="34" charset="-128"/>
                <a:ea typeface="Source Han Sans CN Regular" panose="020B0500000000000000" pitchFamily="34" charset="-128"/>
              </a:rPr>
              <a:t> </a:t>
            </a:r>
            <a:endParaRPr lang="zh-CN" altLang="en-US" dirty="0">
              <a:solidFill>
                <a:srgbClr val="0F75C0"/>
              </a:solidFill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B51403-43BD-5B47-FB8F-FF37A2A7A1C7}"/>
              </a:ext>
            </a:extLst>
          </p:cNvPr>
          <p:cNvSpPr txBox="1"/>
          <p:nvPr/>
        </p:nvSpPr>
        <p:spPr>
          <a:xfrm>
            <a:off x="2328314" y="212253"/>
            <a:ext cx="75353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1.1 </a:t>
            </a:r>
            <a:r>
              <a:rPr lang="zh-CN" altLang="en-US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微生物在土壤肥力的提升上起着关键作用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48F8789-D67B-6FD4-7EB1-A8585570931C}"/>
              </a:ext>
            </a:extLst>
          </p:cNvPr>
          <p:cNvCxnSpPr>
            <a:cxnSpLocks/>
          </p:cNvCxnSpPr>
          <p:nvPr/>
        </p:nvCxnSpPr>
        <p:spPr>
          <a:xfrm>
            <a:off x="2486025" y="735473"/>
            <a:ext cx="721995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21B9CD5-DABA-764B-6907-1EBC821A8E82}"/>
              </a:ext>
            </a:extLst>
          </p:cNvPr>
          <p:cNvSpPr txBox="1"/>
          <p:nvPr/>
        </p:nvSpPr>
        <p:spPr>
          <a:xfrm>
            <a:off x="5648325" y="1652564"/>
            <a:ext cx="6210300" cy="3681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highlight>
                  <a:srgbClr val="FFFFFF"/>
                </a:highlight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A.</a:t>
            </a:r>
            <a:r>
              <a:rPr lang="zh-CN" altLang="zh-CN" sz="2400" dirty="0">
                <a:solidFill>
                  <a:srgbClr val="EC7728"/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分解土壤中的有机物质</a:t>
            </a:r>
            <a:r>
              <a:rPr lang="zh-CN" altLang="zh-CN" sz="2400" dirty="0">
                <a:solidFill>
                  <a:schemeClr val="bg2">
                    <a:lumMod val="25000"/>
                  </a:schemeClr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，将其转化为植物可以直接吸收利用的营养元素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effectLst/>
              <a:latin typeface="思源宋体 CN Medium" panose="02020500000000000000" pitchFamily="18" charset="-122"/>
              <a:ea typeface="思源宋体 CN Medium" panose="02020500000000000000" pitchFamily="18" charset="-122"/>
              <a:cs typeface="宋体" panose="0201060003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highlight>
                  <a:srgbClr val="FFFFFF"/>
                </a:highlight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B.</a:t>
            </a:r>
            <a:r>
              <a:rPr lang="zh-CN" altLang="zh-CN" sz="2400" dirty="0">
                <a:solidFill>
                  <a:schemeClr val="bg2">
                    <a:lumMod val="25000"/>
                  </a:schemeClr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促进</a:t>
            </a:r>
            <a:r>
              <a:rPr lang="zh-CN" altLang="zh-CN" sz="2400" dirty="0">
                <a:solidFill>
                  <a:srgbClr val="EC7728"/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土壤结构的改善</a:t>
            </a:r>
            <a:endParaRPr lang="en-US" altLang="zh-CN" sz="2400" dirty="0">
              <a:solidFill>
                <a:srgbClr val="EC7728"/>
              </a:solidFill>
              <a:effectLst/>
              <a:latin typeface="思源宋体 CN Medium" panose="02020500000000000000" pitchFamily="18" charset="-122"/>
              <a:ea typeface="思源宋体 CN Medium" panose="02020500000000000000" pitchFamily="18" charset="-122"/>
              <a:cs typeface="宋体" panose="0201060003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highlight>
                  <a:srgbClr val="FFFFFF"/>
                </a:highlight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C.</a:t>
            </a:r>
            <a:r>
              <a:rPr lang="zh-CN" altLang="zh-CN" sz="2400" dirty="0">
                <a:solidFill>
                  <a:schemeClr val="bg2">
                    <a:lumMod val="25000"/>
                  </a:schemeClr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增加土壤的</a:t>
            </a:r>
            <a:r>
              <a:rPr lang="zh-CN" altLang="zh-CN" sz="2400" dirty="0">
                <a:solidFill>
                  <a:srgbClr val="EC7728"/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通气性和保水性</a:t>
            </a:r>
            <a:endParaRPr lang="en-US" altLang="zh-CN" sz="2400" dirty="0">
              <a:solidFill>
                <a:srgbClr val="EC7728"/>
              </a:solidFill>
              <a:effectLst/>
              <a:latin typeface="思源宋体 CN Medium" panose="02020500000000000000" pitchFamily="18" charset="-122"/>
              <a:ea typeface="思源宋体 CN Medium" panose="02020500000000000000" pitchFamily="18" charset="-122"/>
              <a:cs typeface="宋体" panose="0201060003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highlight>
                  <a:srgbClr val="FFFFFF"/>
                </a:highlight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D.</a:t>
            </a:r>
            <a:r>
              <a:rPr lang="zh-CN" altLang="zh-CN" sz="2400" dirty="0">
                <a:solidFill>
                  <a:schemeClr val="bg2">
                    <a:lumMod val="25000"/>
                  </a:schemeClr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为作物生长创造</a:t>
            </a:r>
            <a:r>
              <a:rPr lang="zh-CN" altLang="zh-CN" sz="2400" dirty="0">
                <a:solidFill>
                  <a:srgbClr val="EC7728"/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更好的土壤环境</a:t>
            </a:r>
            <a:endParaRPr lang="zh-CN" altLang="en-US" sz="2800" dirty="0">
              <a:solidFill>
                <a:srgbClr val="EC7728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77F5A220-510E-AF1C-7ABB-808969175A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58" y="1824787"/>
            <a:ext cx="4095785" cy="360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473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726C0-FCAB-9FB8-E110-4DAE7FB5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9431F3C-0101-37C9-44E1-5945E9B2C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F9A8E90-4036-1207-DEEA-7E9278B39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45DE03F-FADE-A075-43B5-64C998D0C169}"/>
              </a:ext>
            </a:extLst>
          </p:cNvPr>
          <p:cNvSpPr/>
          <p:nvPr/>
        </p:nvSpPr>
        <p:spPr>
          <a:xfrm>
            <a:off x="155575" y="188913"/>
            <a:ext cx="11880850" cy="6480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F75C0"/>
                </a:solidFill>
                <a:latin typeface="Source Han Sans CN Regular" panose="020B0500000000000000" pitchFamily="34" charset="-128"/>
                <a:ea typeface="Source Han Sans CN Regular" panose="020B0500000000000000" pitchFamily="34" charset="-128"/>
              </a:rPr>
              <a:t> </a:t>
            </a:r>
            <a:endParaRPr lang="zh-CN" altLang="en-US" dirty="0">
              <a:solidFill>
                <a:srgbClr val="0F75C0"/>
              </a:solidFill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B51403-43BD-5B47-FB8F-FF37A2A7A1C7}"/>
              </a:ext>
            </a:extLst>
          </p:cNvPr>
          <p:cNvSpPr txBox="1"/>
          <p:nvPr/>
        </p:nvSpPr>
        <p:spPr>
          <a:xfrm>
            <a:off x="2323551" y="212253"/>
            <a:ext cx="754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1.2 </a:t>
            </a:r>
            <a:r>
              <a:rPr lang="zh-CN" altLang="en-US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微生物与作物根系之间可以形成共生关系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21B9CD5-DABA-764B-6907-1EBC821A8E82}"/>
              </a:ext>
            </a:extLst>
          </p:cNvPr>
          <p:cNvSpPr txBox="1"/>
          <p:nvPr/>
        </p:nvSpPr>
        <p:spPr>
          <a:xfrm>
            <a:off x="5648325" y="1963212"/>
            <a:ext cx="6210300" cy="2931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A.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与</a:t>
            </a:r>
            <a:r>
              <a:rPr lang="zh-CN" altLang="zh-CN" sz="2400" dirty="0">
                <a:solidFill>
                  <a:schemeClr val="bg2">
                    <a:lumMod val="25000"/>
                  </a:schemeClr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作物根系结合，形成</a:t>
            </a:r>
            <a:r>
              <a:rPr lang="zh-CN" altLang="zh-CN" sz="2400" dirty="0">
                <a:solidFill>
                  <a:schemeClr val="accent2"/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根瘤或菌根</a:t>
            </a:r>
            <a:r>
              <a:rPr lang="zh-CN" altLang="zh-CN" sz="2400" dirty="0">
                <a:solidFill>
                  <a:schemeClr val="bg2">
                    <a:lumMod val="25000"/>
                  </a:schemeClr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，帮助作物吸收更多的水分和养分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effectLst/>
              <a:latin typeface="思源宋体 CN Medium" panose="02020500000000000000" pitchFamily="18" charset="-122"/>
              <a:ea typeface="思源宋体 CN Medium" panose="02020500000000000000" pitchFamily="18" charset="-122"/>
              <a:cs typeface="宋体" panose="0201060003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B.</a:t>
            </a:r>
            <a:r>
              <a:rPr lang="zh-CN" altLang="zh-CN" sz="2400" dirty="0">
                <a:solidFill>
                  <a:schemeClr val="bg2">
                    <a:lumMod val="25000"/>
                  </a:schemeClr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 </a:t>
            </a:r>
            <a:r>
              <a:rPr lang="zh-CN" altLang="zh-CN" sz="2400" dirty="0">
                <a:solidFill>
                  <a:schemeClr val="accent2"/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分泌生长激素和酶类物质</a:t>
            </a:r>
            <a:r>
              <a:rPr lang="zh-CN" altLang="zh-CN" sz="2400" dirty="0">
                <a:solidFill>
                  <a:schemeClr val="bg2">
                    <a:lumMod val="25000"/>
                  </a:schemeClr>
                </a:solidFill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  <a:cs typeface="宋体" panose="02010600030101010101" pitchFamily="2" charset="-122"/>
              </a:rPr>
              <a:t>，促进作物的生长和发育，提高作物的抗逆性</a:t>
            </a:r>
            <a:endParaRPr lang="zh-CN" altLang="en-US" sz="2800" dirty="0">
              <a:solidFill>
                <a:schemeClr val="bg2">
                  <a:lumMod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760283F-A6A9-9700-F28B-6F2F91F61F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28" y="1829319"/>
            <a:ext cx="4796444" cy="3599411"/>
          </a:xfrm>
          <a:prstGeom prst="rect">
            <a:avLst/>
          </a:prstGeom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89DEA0F-B72C-0CD4-0213-BE024676FB66}"/>
              </a:ext>
            </a:extLst>
          </p:cNvPr>
          <p:cNvCxnSpPr>
            <a:cxnSpLocks/>
          </p:cNvCxnSpPr>
          <p:nvPr/>
        </p:nvCxnSpPr>
        <p:spPr>
          <a:xfrm>
            <a:off x="2486025" y="735473"/>
            <a:ext cx="721995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696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726C0-FCAB-9FB8-E110-4DAE7FB5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9431F3C-0101-37C9-44E1-5945E9B2C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F9A8E90-4036-1207-DEEA-7E9278B39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45DE03F-FADE-A075-43B5-64C998D0C169}"/>
              </a:ext>
            </a:extLst>
          </p:cNvPr>
          <p:cNvSpPr/>
          <p:nvPr/>
        </p:nvSpPr>
        <p:spPr>
          <a:xfrm>
            <a:off x="155575" y="188913"/>
            <a:ext cx="11880850" cy="6480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F75C0"/>
                </a:solidFill>
                <a:latin typeface="Source Han Sans CN Regular" panose="020B0500000000000000" pitchFamily="34" charset="-128"/>
                <a:ea typeface="Source Han Sans CN Regular" panose="020B0500000000000000" pitchFamily="34" charset="-128"/>
              </a:rPr>
              <a:t> </a:t>
            </a:r>
            <a:endParaRPr lang="zh-CN" altLang="en-US" dirty="0">
              <a:solidFill>
                <a:srgbClr val="0F75C0"/>
              </a:solidFill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B51403-43BD-5B47-FB8F-FF37A2A7A1C7}"/>
              </a:ext>
            </a:extLst>
          </p:cNvPr>
          <p:cNvSpPr txBox="1"/>
          <p:nvPr/>
        </p:nvSpPr>
        <p:spPr>
          <a:xfrm>
            <a:off x="3056976" y="218046"/>
            <a:ext cx="6078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1.3 </a:t>
            </a:r>
            <a:r>
              <a:rPr lang="zh-CN" altLang="en-US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微生物改善农产品的品质和风味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21B9CD5-DABA-764B-6907-1EBC821A8E82}"/>
              </a:ext>
            </a:extLst>
          </p:cNvPr>
          <p:cNvSpPr txBox="1"/>
          <p:nvPr/>
        </p:nvSpPr>
        <p:spPr>
          <a:xfrm>
            <a:off x="5648325" y="1819274"/>
            <a:ext cx="6210300" cy="2935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A.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食品的加工和储存过程中通过发酵作用产生独特的</a:t>
            </a:r>
            <a:r>
              <a:rPr lang="zh-CN" altLang="en-US" sz="24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风味和口感</a:t>
            </a:r>
            <a:endParaRPr lang="en-US" altLang="zh-CN" sz="2400" dirty="0">
              <a:solidFill>
                <a:schemeClr val="accent2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B.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产生一些有益的营养物质和功能性成分，提高农产品的</a:t>
            </a:r>
            <a:r>
              <a:rPr lang="zh-CN" altLang="en-US" sz="24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营养价值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FD3F037-8440-6FFF-1C8E-C748A6C500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13" y="1714499"/>
            <a:ext cx="4671662" cy="3429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ACCEC29-F909-247F-2E14-BD39AA102DD9}"/>
              </a:ext>
            </a:extLst>
          </p:cNvPr>
          <p:cNvSpPr txBox="1"/>
          <p:nvPr/>
        </p:nvSpPr>
        <p:spPr>
          <a:xfrm>
            <a:off x="959818" y="5178523"/>
            <a:ext cx="3600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i="0" dirty="0"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微生物代谢调控的农产品风味形成作用机制</a:t>
            </a:r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84FA2142-480A-E8C3-DDEF-7FF46AF1E535}"/>
              </a:ext>
            </a:extLst>
          </p:cNvPr>
          <p:cNvCxnSpPr>
            <a:cxnSpLocks/>
          </p:cNvCxnSpPr>
          <p:nvPr/>
        </p:nvCxnSpPr>
        <p:spPr>
          <a:xfrm>
            <a:off x="3209925" y="735473"/>
            <a:ext cx="577215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8999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B39297B-7074-ED42-EFA9-C2D9BD4B6F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3" r="38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0FEF60E-2B50-1A5E-1A4C-DE674231B7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CN Regular" panose="020B0500000000000000" pitchFamily="34" charset="-128"/>
              <a:ea typeface="Source Han Sans CN Regular" panose="020B0500000000000000" pitchFamily="34" charset="-128"/>
              <a:cs typeface="+mn-cs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4C2C965-166C-4239-AF54-0967B8DE0439}"/>
              </a:ext>
            </a:extLst>
          </p:cNvPr>
          <p:cNvSpPr/>
          <p:nvPr/>
        </p:nvSpPr>
        <p:spPr>
          <a:xfrm>
            <a:off x="5459478" y="1810335"/>
            <a:ext cx="1282700" cy="1282700"/>
          </a:xfrm>
          <a:prstGeom prst="ellipse">
            <a:avLst/>
          </a:prstGeom>
          <a:noFill/>
          <a:ln w="57150">
            <a:solidFill>
              <a:srgbClr val="F2A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358B9"/>
              </a:solidFill>
              <a:effectLst/>
              <a:uLnTx/>
              <a:uFillTx/>
              <a:latin typeface="Source Han Sans CN Regular" panose="020B0500000000000000" pitchFamily="34" charset="-128"/>
              <a:ea typeface="Source Han Sans CN Regular" panose="020B0500000000000000" pitchFamily="34" charset="-128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EC9F3BA-34F4-441D-AB6F-A75DEB1E986D}"/>
              </a:ext>
            </a:extLst>
          </p:cNvPr>
          <p:cNvSpPr txBox="1"/>
          <p:nvPr/>
        </p:nvSpPr>
        <p:spPr>
          <a:xfrm>
            <a:off x="5704244" y="2097742"/>
            <a:ext cx="783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02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A3DF1F4-63F1-4F2B-95F2-9B3B6BD6AD61}"/>
              </a:ext>
            </a:extLst>
          </p:cNvPr>
          <p:cNvSpPr txBox="1"/>
          <p:nvPr/>
        </p:nvSpPr>
        <p:spPr>
          <a:xfrm>
            <a:off x="4278481" y="3429000"/>
            <a:ext cx="36350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微生物对作物生产的</a:t>
            </a:r>
            <a:r>
              <a:rPr lang="zh-CN" altLang="en-US" sz="3200" spc="100" dirty="0">
                <a:solidFill>
                  <a:prstClr val="white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弊端</a:t>
            </a:r>
            <a:endParaRPr kumimoji="0" lang="zh-CN" altLang="en-US" sz="32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966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726C0-FCAB-9FB8-E110-4DAE7FB5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9431F3C-0101-37C9-44E1-5945E9B2C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F9A8E90-4036-1207-DEEA-7E9278B39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45DE03F-FADE-A075-43B5-64C998D0C169}"/>
              </a:ext>
            </a:extLst>
          </p:cNvPr>
          <p:cNvSpPr/>
          <p:nvPr/>
        </p:nvSpPr>
        <p:spPr>
          <a:xfrm>
            <a:off x="155575" y="188913"/>
            <a:ext cx="11880850" cy="6480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F75C0"/>
                </a:solidFill>
                <a:latin typeface="Source Han Sans CN Regular" panose="020B0500000000000000" pitchFamily="34" charset="-128"/>
                <a:ea typeface="Source Han Sans CN Regular" panose="020B0500000000000000" pitchFamily="34" charset="-128"/>
              </a:rPr>
              <a:t> </a:t>
            </a:r>
            <a:endParaRPr lang="zh-CN" altLang="en-US" dirty="0">
              <a:solidFill>
                <a:srgbClr val="0F75C0"/>
              </a:solidFill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B51403-43BD-5B47-FB8F-FF37A2A7A1C7}"/>
              </a:ext>
            </a:extLst>
          </p:cNvPr>
          <p:cNvSpPr txBox="1"/>
          <p:nvPr/>
        </p:nvSpPr>
        <p:spPr>
          <a:xfrm>
            <a:off x="4002603" y="235593"/>
            <a:ext cx="4186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2.1 </a:t>
            </a:r>
            <a:r>
              <a:rPr lang="zh-CN" altLang="en-US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病原微生物感染作物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48F8789-D67B-6FD4-7EB1-A8585570931C}"/>
              </a:ext>
            </a:extLst>
          </p:cNvPr>
          <p:cNvCxnSpPr>
            <a:cxnSpLocks/>
          </p:cNvCxnSpPr>
          <p:nvPr/>
        </p:nvCxnSpPr>
        <p:spPr>
          <a:xfrm>
            <a:off x="4105275" y="758813"/>
            <a:ext cx="3933825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21B9CD5-DABA-764B-6907-1EBC821A8E82}"/>
              </a:ext>
            </a:extLst>
          </p:cNvPr>
          <p:cNvSpPr txBox="1"/>
          <p:nvPr/>
        </p:nvSpPr>
        <p:spPr>
          <a:xfrm>
            <a:off x="272255" y="4575829"/>
            <a:ext cx="11647487" cy="1458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A.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侵入作物的组织，破坏其正常生长过程，导致作物叶片出现</a:t>
            </a:r>
            <a:r>
              <a:rPr lang="zh-CN" altLang="en-US" sz="24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病斑、枯萎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，甚至死亡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B.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影响作物的产量，还可能</a:t>
            </a:r>
            <a:r>
              <a:rPr lang="zh-CN" altLang="en-US" sz="24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降低农产品的品质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，对农业生产造成损失</a:t>
            </a:r>
            <a:endParaRPr lang="zh-CN" altLang="en-US" sz="2400" dirty="0">
              <a:solidFill>
                <a:schemeClr val="accent2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F4F8010-E944-1BF3-204B-C372848DA6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185" y="1161970"/>
            <a:ext cx="5381625" cy="331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564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726C0-FCAB-9FB8-E110-4DAE7FB5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9431F3C-0101-37C9-44E1-5945E9B2C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F9A8E90-4036-1207-DEEA-7E9278B39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45DE03F-FADE-A075-43B5-64C998D0C169}"/>
              </a:ext>
            </a:extLst>
          </p:cNvPr>
          <p:cNvSpPr/>
          <p:nvPr/>
        </p:nvSpPr>
        <p:spPr>
          <a:xfrm>
            <a:off x="155575" y="188913"/>
            <a:ext cx="11880850" cy="6480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F75C0"/>
                </a:solidFill>
                <a:latin typeface="Source Han Sans CN Regular" panose="020B0500000000000000" pitchFamily="34" charset="-128"/>
                <a:ea typeface="Source Han Sans CN Regular" panose="020B0500000000000000" pitchFamily="34" charset="-128"/>
              </a:rPr>
              <a:t> </a:t>
            </a:r>
            <a:endParaRPr lang="zh-CN" altLang="en-US" dirty="0">
              <a:solidFill>
                <a:srgbClr val="0F75C0"/>
              </a:solidFill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B51403-43BD-5B47-FB8F-FF37A2A7A1C7}"/>
              </a:ext>
            </a:extLst>
          </p:cNvPr>
          <p:cNvSpPr txBox="1"/>
          <p:nvPr/>
        </p:nvSpPr>
        <p:spPr>
          <a:xfrm>
            <a:off x="3763425" y="235592"/>
            <a:ext cx="46651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2.2 </a:t>
            </a:r>
            <a:r>
              <a:rPr lang="zh-CN" altLang="en-US" sz="2800" spc="1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微生物与作物争夺养分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48F8789-D67B-6FD4-7EB1-A8585570931C}"/>
              </a:ext>
            </a:extLst>
          </p:cNvPr>
          <p:cNvCxnSpPr>
            <a:cxnSpLocks/>
          </p:cNvCxnSpPr>
          <p:nvPr/>
        </p:nvCxnSpPr>
        <p:spPr>
          <a:xfrm>
            <a:off x="3914775" y="758813"/>
            <a:ext cx="43053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21B9CD5-DABA-764B-6907-1EBC821A8E82}"/>
              </a:ext>
            </a:extLst>
          </p:cNvPr>
          <p:cNvSpPr txBox="1"/>
          <p:nvPr/>
        </p:nvSpPr>
        <p:spPr>
          <a:xfrm>
            <a:off x="6251579" y="1740245"/>
            <a:ext cx="5166517" cy="3674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A.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 与作物根系竞争有限的氮、磷、钾等营养元素，导致作物</a:t>
            </a:r>
            <a:r>
              <a:rPr lang="zh-CN" altLang="en-US" sz="24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养分吸收不足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，影响其正常生长和发育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B.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使作物</a:t>
            </a:r>
            <a:r>
              <a:rPr lang="zh-CN" altLang="en-US" sz="2400" dirty="0">
                <a:solidFill>
                  <a:schemeClr val="accent2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生长缓慢、叶片黄化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，严重时甚至导致作物死亡</a:t>
            </a:r>
            <a:endParaRPr lang="zh-CN" altLang="en-US" sz="2400" dirty="0">
              <a:solidFill>
                <a:schemeClr val="accent2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FD85B164-04FF-5B9E-99A6-ED3EC1EA3CF4}"/>
              </a:ext>
            </a:extLst>
          </p:cNvPr>
          <p:cNvGrpSpPr/>
          <p:nvPr/>
        </p:nvGrpSpPr>
        <p:grpSpPr>
          <a:xfrm>
            <a:off x="560219" y="1752609"/>
            <a:ext cx="5073031" cy="3922679"/>
            <a:chOff x="484008" y="1797210"/>
            <a:chExt cx="5073031" cy="3922679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35B3AA9B-A47D-E42B-1CCB-946A2DD9C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008" y="1797210"/>
              <a:ext cx="5073031" cy="3590927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F6013B3-ED85-8ACE-60B9-9F548F7BDF2D}"/>
                </a:ext>
              </a:extLst>
            </p:cNvPr>
            <p:cNvSpPr txBox="1"/>
            <p:nvPr/>
          </p:nvSpPr>
          <p:spPr>
            <a:xfrm>
              <a:off x="1847844" y="5412112"/>
              <a:ext cx="23453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i="0" dirty="0">
                  <a:effectLst/>
                  <a:latin typeface="思源宋体 CN Medium" panose="02020500000000000000" pitchFamily="18" charset="-122"/>
                  <a:ea typeface="思源宋体 CN Medium" panose="02020500000000000000" pitchFamily="18" charset="-122"/>
                </a:rPr>
                <a:t>根际微生物与作物争夺</a:t>
              </a:r>
              <a:r>
                <a:rPr lang="en-US" altLang="zh-CN" sz="1400" i="0" dirty="0">
                  <a:effectLst/>
                  <a:latin typeface="思源宋体 CN Medium" panose="02020500000000000000" pitchFamily="18" charset="-122"/>
                  <a:ea typeface="思源宋体 CN Medium" panose="02020500000000000000" pitchFamily="18" charset="-122"/>
                </a:rPr>
                <a:t>Fe</a:t>
              </a:r>
              <a:r>
                <a:rPr lang="en-US" altLang="zh-CN" sz="1400" i="0" baseline="30000" dirty="0">
                  <a:effectLst/>
                  <a:latin typeface="思源宋体 CN Medium" panose="02020500000000000000" pitchFamily="18" charset="-122"/>
                  <a:ea typeface="思源宋体 CN Medium" panose="02020500000000000000" pitchFamily="18" charset="-122"/>
                </a:rPr>
                <a:t>3+</a:t>
              </a:r>
              <a:endParaRPr lang="zh-CN" altLang="en-US" sz="1400" i="0" baseline="30000" dirty="0">
                <a:effectLst/>
                <a:latin typeface="思源宋体 CN Medium" panose="02020500000000000000" pitchFamily="18" charset="-122"/>
                <a:ea typeface="思源宋体 CN Medium" panose="02020500000000000000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7814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625</Words>
  <Application>Microsoft Office PowerPoint</Application>
  <PresentationFormat>宽屏</PresentationFormat>
  <Paragraphs>74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Source Han Sans CN Medium</vt:lpstr>
      <vt:lpstr>Source Han Sans CN Regular</vt:lpstr>
      <vt:lpstr>等线</vt:lpstr>
      <vt:lpstr>等线 Light</vt:lpstr>
      <vt:lpstr>思源黑体 CN Bold</vt:lpstr>
      <vt:lpstr>思源黑体 CN Regular</vt:lpstr>
      <vt:lpstr>思源宋体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可乐 黎</dc:creator>
  <cp:lastModifiedBy>可乐 黎</cp:lastModifiedBy>
  <cp:revision>15</cp:revision>
  <dcterms:created xsi:type="dcterms:W3CDTF">2024-03-03T11:24:35Z</dcterms:created>
  <dcterms:modified xsi:type="dcterms:W3CDTF">2024-05-05T14:38:52Z</dcterms:modified>
</cp:coreProperties>
</file>

<file path=docProps/thumbnail.jpeg>
</file>